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71" r:id="rId11"/>
    <p:sldId id="264" r:id="rId12"/>
    <p:sldId id="265" r:id="rId13"/>
    <p:sldId id="273" r:id="rId14"/>
    <p:sldId id="266" r:id="rId15"/>
    <p:sldId id="274" r:id="rId16"/>
    <p:sldId id="267" r:id="rId17"/>
    <p:sldId id="275" r:id="rId18"/>
    <p:sldId id="268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241" autoAdjust="0"/>
  </p:normalViewPr>
  <p:slideViewPr>
    <p:cSldViewPr>
      <p:cViewPr varScale="1">
        <p:scale>
          <a:sx n="113" d="100"/>
          <a:sy n="113" d="100"/>
        </p:scale>
        <p:origin x="-15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F4A9A8B-D5D2-4B5E-A1A6-C33A5A14DAA5}" type="datetimeFigureOut">
              <a:rPr lang="ru-RU" smtClean="0"/>
              <a:pPr/>
              <a:t>04.12.2018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7CC5E7D-DEEC-4274-8C1B-8E18894D6B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microsoft.com/office/2007/relationships/hdphoto" Target="../media/hdphoto2.wdp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5929330"/>
            <a:ext cx="6400800" cy="742944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Подготовила: </a:t>
            </a:r>
            <a:r>
              <a:rPr lang="ru-RU" b="0" dirty="0" smtClean="0">
                <a:solidFill>
                  <a:schemeClr val="tx1"/>
                </a:solidFill>
              </a:rPr>
              <a:t>инструктор по труду </a:t>
            </a:r>
          </a:p>
          <a:p>
            <a:pPr algn="r"/>
            <a:r>
              <a:rPr lang="ru-RU" b="0" dirty="0" smtClean="0">
                <a:solidFill>
                  <a:schemeClr val="tx1"/>
                </a:solidFill>
              </a:rPr>
              <a:t>                </a:t>
            </a:r>
            <a:r>
              <a:rPr lang="ru-RU" b="0" dirty="0" err="1" smtClean="0">
                <a:solidFill>
                  <a:schemeClr val="tx1"/>
                </a:solidFill>
              </a:rPr>
              <a:t>Зубахина</a:t>
            </a:r>
            <a:r>
              <a:rPr lang="ru-RU" b="0" dirty="0" smtClean="0">
                <a:solidFill>
                  <a:schemeClr val="tx1"/>
                </a:solidFill>
              </a:rPr>
              <a:t> В.В.</a:t>
            </a:r>
            <a:endParaRPr lang="ru-RU" b="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428868"/>
            <a:ext cx="8229600" cy="197584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Тема доклада: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«Формирование личности подростков группы риска через трудовую деятельность»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3428992" y="1714488"/>
            <a:ext cx="5500726" cy="3805246"/>
          </a:xfrm>
        </p:spPr>
        <p:txBody>
          <a:bodyPr/>
          <a:lstStyle/>
          <a:p>
            <a:pPr>
              <a:buNone/>
            </a:pPr>
            <a:r>
              <a:rPr lang="ru-RU" sz="2500" i="1" dirty="0" smtClean="0">
                <a:solidFill>
                  <a:srgbClr val="002060"/>
                </a:solidFill>
              </a:rPr>
              <a:t>   «Труд составляет его земное счастье, труд — лучший хранитель человеческой нравственности, и труд же должен быть воспитателем человека»</a:t>
            </a:r>
          </a:p>
          <a:p>
            <a:pPr algn="r">
              <a:buNone/>
            </a:pPr>
            <a:r>
              <a:rPr lang="ru-RU" sz="2400" i="1" dirty="0" smtClean="0">
                <a:solidFill>
                  <a:srgbClr val="002060"/>
                </a:solidFill>
              </a:rPr>
              <a:t>К. Д. Ушинский</a:t>
            </a:r>
          </a:p>
          <a:p>
            <a:endParaRPr lang="ru-RU" dirty="0"/>
          </a:p>
        </p:txBody>
      </p:sp>
      <p:pic>
        <p:nvPicPr>
          <p:cNvPr id="13322" name="Picture 10" descr="http://clipart-library.com/img/184906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3250795" cy="4931458"/>
          </a:xfrm>
          <a:prstGeom prst="rect">
            <a:avLst/>
          </a:prstGeom>
          <a:noFill/>
        </p:spPr>
      </p:pic>
      <p:pic>
        <p:nvPicPr>
          <p:cNvPr id="13324" name="Picture 12" descr="https://2.bp.blogspot.com/--Q-xLRxVCaM/Wp11f_ytxRI/AAAAAAAAIf4/V0CAf17jO-A2zB0BsjePbZf8FU7ugTeCQCLcBGAs/s1600/%25D0%25BF%25D0%25B5%25D1%2580%25D1%258C%25D1%258F_DoV%2B%25286%252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4714884"/>
            <a:ext cx="4451137" cy="180827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42844" y="214290"/>
            <a:ext cx="88583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002060"/>
                </a:solidFill>
              </a:rPr>
              <a:t>«Человек рожден для труда»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86874" cy="1143000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sz="2700" b="1" dirty="0" smtClean="0">
                <a:solidFill>
                  <a:schemeClr val="tx1"/>
                </a:solidFill>
              </a:rPr>
              <a:t>Цель работы: </a:t>
            </a:r>
            <a:br>
              <a:rPr lang="ru-RU" sz="2700" b="1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Создать условия для развития личных качеств и творческих способностей подростков.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447800"/>
            <a:ext cx="8643998" cy="4572000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/>
              <a:t>Задачи:</a:t>
            </a:r>
          </a:p>
          <a:p>
            <a:r>
              <a:rPr lang="ru-RU" sz="2400" dirty="0" smtClean="0"/>
              <a:t>Сформировать устойчивые ориентации на трудовой образ жизни, трудовую культуру личности;</a:t>
            </a:r>
          </a:p>
          <a:p>
            <a:pPr>
              <a:buNone/>
            </a:pPr>
            <a:r>
              <a:rPr lang="ru-RU" sz="2400" dirty="0" smtClean="0"/>
              <a:t> </a:t>
            </a:r>
          </a:p>
          <a:p>
            <a:r>
              <a:rPr lang="ru-RU" sz="2400" dirty="0" smtClean="0"/>
              <a:t>Обеспечить практическую и нравственно-психологическую готовность к творческому труду; </a:t>
            </a:r>
          </a:p>
          <a:p>
            <a:pPr>
              <a:buNone/>
            </a:pPr>
            <a:endParaRPr lang="ru-RU" sz="2400" dirty="0" smtClean="0"/>
          </a:p>
          <a:p>
            <a:r>
              <a:rPr lang="ru-RU" sz="2400" dirty="0" smtClean="0"/>
              <a:t>Воспитать нравственное отношение детей к трудовой деятельности, развить творческие способности воспитанников. 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Основные методы трудового воспитания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14282" y="1643050"/>
            <a:ext cx="1785950" cy="4143404"/>
          </a:xfrm>
          <a:prstGeom prst="ellips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МЕТОДЫ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71802" y="1714488"/>
            <a:ext cx="2071702" cy="1357322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Формирования сознания личности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71802" y="4857760"/>
            <a:ext cx="2071702" cy="1343028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Стимулирования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71802" y="3286124"/>
            <a:ext cx="2071702" cy="1285884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Организации общественно значимой деятельности</a:t>
            </a:r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2071670" y="364331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 rot="9899378">
            <a:off x="1903422" y="2190111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7573950">
            <a:off x="2088540" y="471069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29388" y="1643050"/>
            <a:ext cx="2071702" cy="1343028"/>
          </a:xfrm>
          <a:prstGeom prst="roundRect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 smtClean="0"/>
              <a:t>рассказы;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о</a:t>
            </a:r>
            <a:r>
              <a:rPr lang="ru-RU" dirty="0" smtClean="0"/>
              <a:t>бъяснения;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 smtClean="0"/>
              <a:t>пример; 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 smtClean="0"/>
              <a:t>беседы. </a:t>
            </a:r>
            <a:endParaRPr lang="ru-RU" dirty="0"/>
          </a:p>
        </p:txBody>
      </p:sp>
      <p:sp>
        <p:nvSpPr>
          <p:cNvPr id="16" name="Стрелка вправо 15"/>
          <p:cNvSpPr/>
          <p:nvPr/>
        </p:nvSpPr>
        <p:spPr>
          <a:xfrm>
            <a:off x="5286380" y="207167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15008" y="3214686"/>
            <a:ext cx="3214710" cy="1357322"/>
          </a:xfrm>
          <a:prstGeom prst="roundRect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п</a:t>
            </a:r>
            <a:r>
              <a:rPr lang="ru-RU" dirty="0" smtClean="0"/>
              <a:t>рактические занятия;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т</a:t>
            </a:r>
            <a:r>
              <a:rPr lang="ru-RU" dirty="0" smtClean="0"/>
              <a:t>рудовые десанты;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а</a:t>
            </a:r>
            <a:r>
              <a:rPr lang="ru-RU" dirty="0" smtClean="0"/>
              <a:t>кции;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п</a:t>
            </a:r>
            <a:r>
              <a:rPr lang="ru-RU" dirty="0" smtClean="0"/>
              <a:t>роектная деятельность;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т</a:t>
            </a:r>
            <a:r>
              <a:rPr lang="ru-RU" dirty="0" smtClean="0"/>
              <a:t>рудовая комиссия.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29388" y="4857760"/>
            <a:ext cx="2071702" cy="1357322"/>
          </a:xfrm>
          <a:prstGeom prst="roundRect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п</a:t>
            </a:r>
            <a:r>
              <a:rPr lang="ru-RU" dirty="0" smtClean="0"/>
              <a:t>оощрение;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н</a:t>
            </a:r>
            <a:r>
              <a:rPr lang="ru-RU" dirty="0" smtClean="0"/>
              <a:t>аказание;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/>
              <a:t>с</a:t>
            </a:r>
            <a:r>
              <a:rPr lang="ru-RU" dirty="0" smtClean="0"/>
              <a:t>оревнование.</a:t>
            </a:r>
            <a:endParaRPr lang="ru-RU" dirty="0"/>
          </a:p>
        </p:txBody>
      </p:sp>
      <p:sp>
        <p:nvSpPr>
          <p:cNvPr id="19" name="Стрелка вправо 18"/>
          <p:cNvSpPr/>
          <p:nvPr/>
        </p:nvSpPr>
        <p:spPr>
          <a:xfrm>
            <a:off x="5214942" y="3643314"/>
            <a:ext cx="47834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5286380" y="528638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83671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1. Формирование сознания личности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Достигаются путём убеждения ребенка в правильности действий и позволяют ему понять:</a:t>
            </a:r>
          </a:p>
          <a:p>
            <a:pPr algn="ctr">
              <a:buNone/>
            </a:pPr>
            <a:endParaRPr lang="ru-RU" dirty="0" smtClean="0"/>
          </a:p>
          <a:p>
            <a:pPr lvl="0"/>
            <a:r>
              <a:rPr lang="ru-RU" dirty="0" smtClean="0"/>
              <a:t>необходимость труда, как обязательной части общества;</a:t>
            </a:r>
          </a:p>
          <a:p>
            <a:pPr lvl="0">
              <a:buNone/>
            </a:pPr>
            <a:endParaRPr lang="ru-RU" dirty="0" smtClean="0"/>
          </a:p>
          <a:p>
            <a:pPr lvl="0"/>
            <a:r>
              <a:rPr lang="ru-RU" dirty="0" smtClean="0"/>
              <a:t>формируют добросовестное отношение к труду;</a:t>
            </a:r>
          </a:p>
          <a:p>
            <a:pPr lvl="0">
              <a:buNone/>
            </a:pPr>
            <a:endParaRPr lang="ru-RU" dirty="0" smtClean="0"/>
          </a:p>
          <a:p>
            <a:pPr lvl="0"/>
            <a:r>
              <a:rPr lang="ru-RU" dirty="0" smtClean="0"/>
              <a:t>воспитывают понимание роли труда в жизни человека и ответственности за результаты своего труда.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557194"/>
          </a:xfrm>
        </p:spPr>
        <p:txBody>
          <a:bodyPr>
            <a:normAutofit/>
          </a:bodyPr>
          <a:lstStyle/>
          <a:p>
            <a:r>
              <a:rPr lang="ru-RU" sz="2700" dirty="0">
                <a:solidFill>
                  <a:schemeClr val="tx1"/>
                </a:solidFill>
              </a:rPr>
              <a:t>2</a:t>
            </a:r>
            <a:r>
              <a:rPr lang="ru-RU" sz="2700" dirty="0" smtClean="0">
                <a:solidFill>
                  <a:schemeClr val="tx1"/>
                </a:solidFill>
              </a:rPr>
              <a:t>. Организация общественно значимой деятельности 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484784"/>
            <a:ext cx="8821644" cy="5016050"/>
          </a:xfrm>
        </p:spPr>
        <p:txBody>
          <a:bodyPr>
            <a:noAutofit/>
          </a:bodyPr>
          <a:lstStyle/>
          <a:p>
            <a:r>
              <a:rPr lang="ru-RU" sz="1800" u="sng" dirty="0" smtClean="0"/>
              <a:t>Практические занятия</a:t>
            </a:r>
            <a:r>
              <a:rPr lang="ru-RU" sz="1800" dirty="0" smtClean="0"/>
              <a:t> - практические действия, в ходе которых у детей вырабатываются умения применять знания на практике, формируются привычки поведения. </a:t>
            </a:r>
          </a:p>
          <a:p>
            <a:pPr marL="0" indent="0">
              <a:buNone/>
            </a:pPr>
            <a:endParaRPr lang="ru-RU" sz="1800" dirty="0" smtClean="0"/>
          </a:p>
          <a:p>
            <a:endParaRPr lang="ru-RU" sz="1800" dirty="0"/>
          </a:p>
        </p:txBody>
      </p:sp>
      <p:pic>
        <p:nvPicPr>
          <p:cNvPr id="1027" name="Picture 3" descr="F:\мои документы\Всероссийский экол. субботник. Сентябрь 2016г\20. Переработка яблок и заготовка лек. трав\IMG_4373.JPG"/>
          <p:cNvPicPr>
            <a:picLocks noChangeAspect="1" noChangeArrowheads="1"/>
          </p:cNvPicPr>
          <p:nvPr/>
        </p:nvPicPr>
        <p:blipFill>
          <a:blip r:embed="rId2" cstate="print"/>
          <a:srcRect l="9722" t="18605" r="12500"/>
          <a:stretch>
            <a:fillRect/>
          </a:stretch>
        </p:blipFill>
        <p:spPr bwMode="auto">
          <a:xfrm rot="20560581">
            <a:off x="200207" y="2906445"/>
            <a:ext cx="3643338" cy="285959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8" name="Picture 4" descr="F:\мои документы\Всероссийский экол. субботник. Сентябрь 2016г\20. Переработка яблок и заготовка лек. трав\IMG_4205.JPG"/>
          <p:cNvPicPr>
            <a:picLocks noChangeAspect="1" noChangeArrowheads="1"/>
          </p:cNvPicPr>
          <p:nvPr/>
        </p:nvPicPr>
        <p:blipFill>
          <a:blip r:embed="rId3" cstate="print"/>
          <a:srcRect l="21804" r="23317"/>
          <a:stretch>
            <a:fillRect/>
          </a:stretch>
        </p:blipFill>
        <p:spPr bwMode="auto">
          <a:xfrm>
            <a:off x="3143240" y="2428868"/>
            <a:ext cx="2718152" cy="371477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9" name="Picture 5" descr="F:\мои документы\Всероссийский экол. субботник. Сентябрь 2016г\4. Уборка урожая и заготовка зелени\IMG_43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2000240"/>
            <a:ext cx="3429024" cy="257176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30" name="Picture 6" descr="F:\мои документы\Всероссийский экол. субботник. Сентябрь 2016г\20. Переработка яблок и заготовка лек. трав\IMG_4393.JPG"/>
          <p:cNvPicPr>
            <a:picLocks noChangeAspect="1" noChangeArrowheads="1"/>
          </p:cNvPicPr>
          <p:nvPr/>
        </p:nvPicPr>
        <p:blipFill>
          <a:blip r:embed="rId5" cstate="print"/>
          <a:srcRect l="11539" r="11538"/>
          <a:stretch>
            <a:fillRect/>
          </a:stretch>
        </p:blipFill>
        <p:spPr bwMode="auto">
          <a:xfrm rot="621873">
            <a:off x="5585127" y="3837598"/>
            <a:ext cx="2857520" cy="2786082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534400" cy="57148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Практические занятия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мои документы\ОПТ (планы, отчёты)\ФОТО 2017-18 уч год. ОПТ и уроки\ОПТ. ЗАГС. Уроки 2018-19г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64701">
            <a:off x="20893" y="512953"/>
            <a:ext cx="3778248" cy="283368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7" name="Picture 3" descr="F:\мои документы\ОПТ (планы, отчёты)\ФОТО 2017-18 уч год. ОПТ и уроки\ОПТ. ЗАГС. Уроки 2018-19г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59176">
            <a:off x="5319035" y="710630"/>
            <a:ext cx="3578194" cy="268364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8" name="Picture 4" descr="F:\мои документы\ОПТ (планы, отчёты)\ФОТО 2017-18 уч год. ОПТ и уроки\ОПТ. ЗАГС. Уроки 2018-19г\IMG_0001.JPG"/>
          <p:cNvPicPr>
            <a:picLocks noChangeAspect="1" noChangeArrowheads="1"/>
          </p:cNvPicPr>
          <p:nvPr/>
        </p:nvPicPr>
        <p:blipFill>
          <a:blip r:embed="rId4" cstate="print"/>
          <a:srcRect l="12347" t="10435"/>
          <a:stretch>
            <a:fillRect/>
          </a:stretch>
        </p:blipFill>
        <p:spPr bwMode="auto">
          <a:xfrm>
            <a:off x="4714876" y="3571876"/>
            <a:ext cx="4000528" cy="306585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31" name="Picture 7" descr="F:\мои документы\ОПТ (планы, отчёты)\Экология. 1 - 4 классы\Проект, отк. з. посадка оз. чеснока 11.10.18г\фото\IMG_00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3643314"/>
            <a:ext cx="4064000" cy="304800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" name="Picture 5" descr="F:\мои документы\ОПТ (планы, отчёты)\ФОТО 2017-18 уч год. ОПТ и уроки\ОПТ. ЗАГС. Уроки 2018-19г\IMG_009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285728"/>
            <a:ext cx="2726530" cy="3635372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prstClr val="black"/>
                </a:solidFill>
              </a:rPr>
              <a:t>Организация общественно значимой деятельности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Clr>
                <a:srgbClr val="D16349"/>
              </a:buClr>
            </a:pPr>
            <a:r>
              <a:rPr lang="ru-RU" sz="1800" u="sng" dirty="0">
                <a:solidFill>
                  <a:prstClr val="black"/>
                </a:solidFill>
              </a:rPr>
              <a:t>Трудовые десанты </a:t>
            </a:r>
            <a:r>
              <a:rPr lang="ru-RU" sz="1800" dirty="0">
                <a:solidFill>
                  <a:prstClr val="black"/>
                </a:solidFill>
              </a:rPr>
              <a:t>- в процессе коллективного труда  детям даётся возможность приобрести опыт взаимодействия, взаимопомощи и солидарности.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2" descr="F:\мои документы\ОПТ (планы, отчёты)\Субботник, объявление, посадка огорода, деревьев\Суб. 28.04.2018г\Фото субботник 28.04.18г\IMG_0151.JPG"/>
          <p:cNvPicPr>
            <a:picLocks noChangeAspect="1" noChangeArrowheads="1"/>
          </p:cNvPicPr>
          <p:nvPr/>
        </p:nvPicPr>
        <p:blipFill>
          <a:blip r:embed="rId2" cstate="print"/>
          <a:srcRect t="12545" b="10035"/>
          <a:stretch>
            <a:fillRect/>
          </a:stretch>
        </p:blipFill>
        <p:spPr bwMode="auto">
          <a:xfrm>
            <a:off x="500034" y="2205312"/>
            <a:ext cx="8012962" cy="4652688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4137745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534400" cy="64291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Трудовые десанты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52" name="Picture 4" descr="F:\мои документы\ОПТ (планы, отчёты)\ФОТО 2017-18 уч год. ОПТ и уроки\Субботник 21.04.2018\IMG_0066.JPG"/>
          <p:cNvPicPr>
            <a:picLocks noChangeAspect="1" noChangeArrowheads="1"/>
          </p:cNvPicPr>
          <p:nvPr/>
        </p:nvPicPr>
        <p:blipFill>
          <a:blip r:embed="rId2" cstate="print"/>
          <a:srcRect l="20798" r="18697"/>
          <a:stretch>
            <a:fillRect/>
          </a:stretch>
        </p:blipFill>
        <p:spPr bwMode="auto">
          <a:xfrm>
            <a:off x="2857488" y="785794"/>
            <a:ext cx="3342602" cy="414340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3" name="Picture 5" descr="F:\мои документы\ОПТ (планы, отчёты)\ФОТО 2017-18 уч год. ОПТ и уроки\Субботник 21.04.2018\IMG_0090.JPG"/>
          <p:cNvPicPr>
            <a:picLocks noChangeAspect="1" noChangeArrowheads="1"/>
          </p:cNvPicPr>
          <p:nvPr/>
        </p:nvPicPr>
        <p:blipFill>
          <a:blip r:embed="rId3" cstate="print"/>
          <a:srcRect l="3516" r="19140"/>
          <a:stretch>
            <a:fillRect/>
          </a:stretch>
        </p:blipFill>
        <p:spPr bwMode="auto">
          <a:xfrm rot="253441">
            <a:off x="5857884" y="285728"/>
            <a:ext cx="3388864" cy="32861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4" name="Picture 6" descr="F:\мои документы\ОПТ (планы, отчёты)\Субботник, объявление, посадка огорода, деревьев\Суб. 22.04.2017г\Изображение 1177.jpg"/>
          <p:cNvPicPr>
            <a:picLocks noChangeAspect="1" noChangeArrowheads="1"/>
          </p:cNvPicPr>
          <p:nvPr/>
        </p:nvPicPr>
        <p:blipFill>
          <a:blip r:embed="rId4" cstate="print"/>
          <a:srcRect r="20586"/>
          <a:stretch>
            <a:fillRect/>
          </a:stretch>
        </p:blipFill>
        <p:spPr bwMode="auto">
          <a:xfrm rot="21302094">
            <a:off x="0" y="285728"/>
            <a:ext cx="3429024" cy="32384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3074" name="Picture 2" descr="F:\мои документы\ОПТ (планы, отчёты)\Субботник, объявление, посадка огорода, деревьев\Суб. 28.04.2018г\Фото субботник 28.04.18г\IMG_01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12574">
            <a:off x="4646904" y="3398624"/>
            <a:ext cx="4357718" cy="326828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3" descr="F:\мои документы\ОПТ (планы, отчёты)\ФОТО 2017-18 уч год. ОПТ и уроки\Субботник 21.04.2018\IMG_0081.JPG"/>
          <p:cNvPicPr>
            <a:picLocks noChangeAspect="1" noChangeArrowheads="1"/>
          </p:cNvPicPr>
          <p:nvPr/>
        </p:nvPicPr>
        <p:blipFill>
          <a:blip r:embed="rId6" cstate="print"/>
          <a:srcRect l="8663" r="22277"/>
          <a:stretch>
            <a:fillRect/>
          </a:stretch>
        </p:blipFill>
        <p:spPr bwMode="auto">
          <a:xfrm rot="21408589">
            <a:off x="316420" y="3093977"/>
            <a:ext cx="3468930" cy="3767299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08504" cy="68012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prstClr val="black"/>
                </a:solidFill>
              </a:rPr>
              <a:t>Организация общественно значимой деятельности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Clr>
                <a:srgbClr val="D16349"/>
              </a:buClr>
            </a:pPr>
            <a:r>
              <a:rPr lang="ru-RU" sz="1800" u="sng" dirty="0">
                <a:solidFill>
                  <a:prstClr val="black"/>
                </a:solidFill>
              </a:rPr>
              <a:t>Акции</a:t>
            </a:r>
            <a:r>
              <a:rPr lang="ru-RU" sz="1800" dirty="0">
                <a:solidFill>
                  <a:prstClr val="black"/>
                </a:solidFill>
              </a:rPr>
              <a:t> - в процессе этих мероприятий у детей формируются убеждения в необходимости сохранения природы, бережного отношения к ней, воспитывается ответственность за свои действия, терпеливость, забота о живой природе.</a:t>
            </a:r>
          </a:p>
          <a:p>
            <a:endParaRPr lang="ru-RU" dirty="0"/>
          </a:p>
        </p:txBody>
      </p:sp>
      <p:pic>
        <p:nvPicPr>
          <p:cNvPr id="5" name="Рисунок 4" descr="D:\фото 2015-16\посади дерево\IMG_1104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8860" y="2571744"/>
            <a:ext cx="4140165" cy="294986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6" name="Рисунок 5" descr="D:\фото 2015-16\посади дерево\IMG_1115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248" b="250"/>
          <a:stretch/>
        </p:blipFill>
        <p:spPr bwMode="auto">
          <a:xfrm rot="289894">
            <a:off x="6192392" y="2756517"/>
            <a:ext cx="2851957" cy="381089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Рисунок 6" descr="D:\фото 2015-16\посади дерево\IMG_1128.JP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36722">
            <a:off x="122310" y="3093316"/>
            <a:ext cx="3045714" cy="331392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242241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534400" cy="64291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Акции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3074" name="Picture 2" descr="F:\мои документы\ОПТ (планы, отчёты)\ФОТО 2017-18 уч год. ОПТ и уроки\ОПТ. ЗАГС. Уроки 2018-19г\IMG_0163.JPG"/>
          <p:cNvPicPr>
            <a:picLocks noChangeAspect="1" noChangeArrowheads="1"/>
          </p:cNvPicPr>
          <p:nvPr/>
        </p:nvPicPr>
        <p:blipFill>
          <a:blip r:embed="rId2" cstate="print"/>
          <a:srcRect l="12652" r="24512"/>
          <a:stretch>
            <a:fillRect/>
          </a:stretch>
        </p:blipFill>
        <p:spPr bwMode="auto">
          <a:xfrm rot="21330034">
            <a:off x="147448" y="1548956"/>
            <a:ext cx="3217544" cy="388544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075" name="Picture 3" descr="F:\мои документы\Посади дерево с ветераном ВОВ\IMG_2748.JPG"/>
          <p:cNvPicPr>
            <a:picLocks noChangeAspect="1" noChangeArrowheads="1"/>
          </p:cNvPicPr>
          <p:nvPr/>
        </p:nvPicPr>
        <p:blipFill>
          <a:blip r:embed="rId3" cstate="print"/>
          <a:srcRect b="5982"/>
          <a:stretch>
            <a:fillRect/>
          </a:stretch>
        </p:blipFill>
        <p:spPr bwMode="auto">
          <a:xfrm rot="365716">
            <a:off x="6146390" y="1423164"/>
            <a:ext cx="2796156" cy="394335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077" name="Picture 5" descr="F:\фото работа\IMG_1871.jpg"/>
          <p:cNvPicPr>
            <a:picLocks noChangeAspect="1" noChangeArrowheads="1"/>
          </p:cNvPicPr>
          <p:nvPr/>
        </p:nvPicPr>
        <p:blipFill>
          <a:blip r:embed="rId4" cstate="print"/>
          <a:srcRect l="14306" t="17668" r="23699"/>
          <a:stretch>
            <a:fillRect/>
          </a:stretch>
        </p:blipFill>
        <p:spPr bwMode="auto">
          <a:xfrm>
            <a:off x="2857488" y="714356"/>
            <a:ext cx="3342324" cy="33289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3078" name="Picture 6" descr="F:\мои документы\ФОТО. Посадка сирени и смородины\Изображение 897.jpg"/>
          <p:cNvPicPr>
            <a:picLocks noChangeAspect="1" noChangeArrowheads="1"/>
          </p:cNvPicPr>
          <p:nvPr/>
        </p:nvPicPr>
        <p:blipFill>
          <a:blip r:embed="rId5" cstate="print"/>
          <a:srcRect l="7143"/>
          <a:stretch>
            <a:fillRect/>
          </a:stretch>
        </p:blipFill>
        <p:spPr bwMode="auto">
          <a:xfrm>
            <a:off x="2714612" y="3857604"/>
            <a:ext cx="3714776" cy="300039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64291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Акция «Покорми птиц!»</a:t>
            </a:r>
            <a:endParaRPr lang="ru-RU" sz="2800" dirty="0"/>
          </a:p>
        </p:txBody>
      </p:sp>
      <p:pic>
        <p:nvPicPr>
          <p:cNvPr id="4" name="Picture 4" descr="F:\мои документы\ОПТ (планы, отчёты)\ФОТО 2017-18 уч год. ОПТ и уроки\Фото 2018\Скланда. Галченкова\IMG_0064.JPG"/>
          <p:cNvPicPr>
            <a:picLocks noChangeAspect="1" noChangeArrowheads="1"/>
          </p:cNvPicPr>
          <p:nvPr/>
        </p:nvPicPr>
        <p:blipFill>
          <a:blip r:embed="rId2" cstate="print"/>
          <a:srcRect b="20188"/>
          <a:stretch>
            <a:fillRect/>
          </a:stretch>
        </p:blipFill>
        <p:spPr bwMode="auto">
          <a:xfrm rot="21271635">
            <a:off x="71830" y="1057766"/>
            <a:ext cx="4430646" cy="471490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4099" name="Picture 3" descr="F:\мои документы\ОПТ (планы, отчёты)\ФОТО 2017-18 уч год. ОПТ и уроки\ОПТ, технология 2018-19г\IMG_00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268240"/>
            <a:ext cx="4572032" cy="3429025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" name="Picture 2" descr="F:\мои документы\ОПТ (планы, отчёты)\ФОТО 2017-18 уч год. ОПТ и уроки\ОПТ, технология 2018-19г\IMG_00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78138">
            <a:off x="4572000" y="1000108"/>
            <a:ext cx="4429156" cy="3321868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785794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prstClr val="black"/>
                </a:solidFill>
              </a:rPr>
              <a:t>Организация общественно значимой деятельности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Clr>
                <a:srgbClr val="D16349"/>
              </a:buClr>
            </a:pPr>
            <a:r>
              <a:rPr lang="ru-RU" sz="1800" u="sng" dirty="0">
                <a:solidFill>
                  <a:prstClr val="black"/>
                </a:solidFill>
              </a:rPr>
              <a:t>Проектная деятельность</a:t>
            </a:r>
            <a:r>
              <a:rPr lang="ru-RU" sz="1800" dirty="0">
                <a:solidFill>
                  <a:prstClr val="black"/>
                </a:solidFill>
              </a:rPr>
              <a:t> – направлена на развитие способностей к </a:t>
            </a:r>
            <a:r>
              <a:rPr lang="ru-RU" sz="1800" b="1" i="1" dirty="0">
                <a:solidFill>
                  <a:prstClr val="black"/>
                </a:solidFill>
              </a:rPr>
              <a:t>творческому</a:t>
            </a:r>
            <a:r>
              <a:rPr lang="ru-RU" sz="1800" dirty="0">
                <a:solidFill>
                  <a:prstClr val="black"/>
                </a:solidFill>
              </a:rPr>
              <a:t> мышлению и </a:t>
            </a:r>
            <a:r>
              <a:rPr lang="ru-RU" sz="1800" b="1" i="1" dirty="0">
                <a:solidFill>
                  <a:prstClr val="black"/>
                </a:solidFill>
              </a:rPr>
              <a:t>исследовательских умений, </a:t>
            </a:r>
            <a:r>
              <a:rPr lang="ru-RU" sz="1800" dirty="0">
                <a:solidFill>
                  <a:prstClr val="black"/>
                </a:solidFill>
              </a:rPr>
              <a:t>развитие наблюдательности и ответственного отношения к порученному делу, умения оценивать и анализировать свои действия.</a:t>
            </a:r>
          </a:p>
          <a:p>
            <a:endParaRPr lang="ru-RU" dirty="0"/>
          </a:p>
        </p:txBody>
      </p:sp>
      <p:pic>
        <p:nvPicPr>
          <p:cNvPr id="4098" name="Picture 2" descr="F:\мои документы\ДОКЛАДЫ, ПРОЕКТЫ И ДР\Фитодизайн. Конкурс\информац. видеоролик\Фитодизайн учительской 2\Изображение 7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80106">
            <a:off x="5735772" y="2590339"/>
            <a:ext cx="3110957" cy="414794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4100" name="Picture 4" descr="F:\мои документы\ДОКЛАДЫ, ПРОЕКТЫ И ДР\Фитодизайн. Конкурс\информац. видеоролик\Фитодизайн фойе спального корпуса 1\Изображение 0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45554">
            <a:off x="214282" y="2857472"/>
            <a:ext cx="5334037" cy="4000528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1752434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534400" cy="64291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Проектная деятельность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123" name="Picture 3" descr="F:\мои документы\ОПТ (планы, отчёты)\ФОТО 2017-18 уч год. ОПТ и уроки\огород, цветники\IMG_0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72408">
            <a:off x="4572000" y="3536132"/>
            <a:ext cx="4429156" cy="332186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" name="Picture 6" descr="C:\Documents and Settings\ВВ\Рабочий стол\Проект клумба 9 кл\IMG_11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811">
            <a:off x="4245514" y="638815"/>
            <a:ext cx="4572032" cy="342889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8" name="Picture 4" descr="C:\Documents and Settings\ВВ\Рабочий стол\Фото-Проект клумба 9 кл\IMG_1427.jpg"/>
          <p:cNvPicPr>
            <a:picLocks noChangeAspect="1" noChangeArrowheads="1"/>
          </p:cNvPicPr>
          <p:nvPr/>
        </p:nvPicPr>
        <p:blipFill>
          <a:blip r:embed="rId4" cstate="print"/>
          <a:srcRect l="7937" t="7937" r="6349"/>
          <a:stretch>
            <a:fillRect/>
          </a:stretch>
        </p:blipFill>
        <p:spPr bwMode="auto">
          <a:xfrm rot="21387988">
            <a:off x="251796" y="565751"/>
            <a:ext cx="4563877" cy="367632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F:\мои документы\ОПТ (планы, отчёты)\ФОТО 2017-18 уч год. ОПТ и уроки\Проект хвойники. Подг. часть\IMG_00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417729">
            <a:off x="0" y="3428976"/>
            <a:ext cx="4572032" cy="3429024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55719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prstClr val="black"/>
                </a:solidFill>
              </a:rPr>
              <a:t>Организация общественно значимой деятельности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Clr>
                <a:srgbClr val="D16349"/>
              </a:buClr>
            </a:pPr>
            <a:r>
              <a:rPr lang="ru-RU" sz="1800" u="sng" dirty="0">
                <a:solidFill>
                  <a:prstClr val="black"/>
                </a:solidFill>
              </a:rPr>
              <a:t>Трудовая комиссия</a:t>
            </a:r>
            <a:r>
              <a:rPr lang="ru-RU" sz="1800" dirty="0">
                <a:solidFill>
                  <a:prstClr val="black"/>
                </a:solidFill>
              </a:rPr>
              <a:t> - формируется чувство личной ответственности за порученное дело, позволяет проявить свои способности, а главное – способствует развитию личности и помогает ребенку определить свое место в коллективе.</a:t>
            </a:r>
          </a:p>
          <a:p>
            <a:endParaRPr lang="ru-RU" dirty="0"/>
          </a:p>
        </p:txBody>
      </p:sp>
      <p:pic>
        <p:nvPicPr>
          <p:cNvPr id="5123" name="Picture 3" descr="F:\мои документы\ОПТ (планы, отчёты)\Тр. комиссия\фото\IMG_15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2428868"/>
            <a:ext cx="3628076" cy="272095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5124" name="Picture 4" descr="F:\мои документы\ОПТ (планы, отчёты)\Тр. комиссия\фото\Изображение 9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24313">
            <a:off x="5409342" y="3740644"/>
            <a:ext cx="3714744" cy="278605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" name="Picture 2" descr="F:\мои документы\ОПТ (планы, отчёты)\Тр. комиссия\фото\IMG_148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48582">
            <a:off x="129059" y="3892351"/>
            <a:ext cx="3619627" cy="2714620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2435836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71435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Трудовая комиссия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147" name="Picture 3" descr="F:\мои документы\ОПТ (планы, отчёты)\Тр. комиссия\фото\IMG_0063.JPG"/>
          <p:cNvPicPr>
            <a:picLocks noChangeAspect="1" noChangeArrowheads="1"/>
          </p:cNvPicPr>
          <p:nvPr/>
        </p:nvPicPr>
        <p:blipFill>
          <a:blip r:embed="rId2" cstate="print"/>
          <a:srcRect t="10490"/>
          <a:stretch>
            <a:fillRect/>
          </a:stretch>
        </p:blipFill>
        <p:spPr bwMode="auto">
          <a:xfrm>
            <a:off x="4000496" y="3810000"/>
            <a:ext cx="4540253" cy="30480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148" name="Picture 4" descr="F:\мои документы\ОПТ (планы, отчёты)\Тр. комиссия\фото\IMG_02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89807">
            <a:off x="354937" y="764277"/>
            <a:ext cx="4429156" cy="332186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149" name="Picture 5" descr="F:\мои документы\ОПТ (планы, отчёты)\Тр. комиссия\фото\IMG_0065.JPG"/>
          <p:cNvPicPr>
            <a:picLocks noChangeAspect="1" noChangeArrowheads="1"/>
          </p:cNvPicPr>
          <p:nvPr/>
        </p:nvPicPr>
        <p:blipFill>
          <a:blip r:embed="rId4" cstate="print"/>
          <a:srcRect l="17628" r="12058" b="6249"/>
          <a:stretch>
            <a:fillRect/>
          </a:stretch>
        </p:blipFill>
        <p:spPr bwMode="auto">
          <a:xfrm>
            <a:off x="571472" y="3643312"/>
            <a:ext cx="3214710" cy="321468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150" name="Picture 6" descr="F:\мои документы\ОПТ (планы, отчёты)\Тр. комиссия\фото\IMG_0233.JPG"/>
          <p:cNvPicPr>
            <a:picLocks noChangeAspect="1" noChangeArrowheads="1"/>
          </p:cNvPicPr>
          <p:nvPr/>
        </p:nvPicPr>
        <p:blipFill>
          <a:blip r:embed="rId5" cstate="print"/>
          <a:srcRect t="20015" r="40011"/>
          <a:stretch>
            <a:fillRect/>
          </a:stretch>
        </p:blipFill>
        <p:spPr bwMode="auto">
          <a:xfrm rot="320735">
            <a:off x="5021920" y="735651"/>
            <a:ext cx="3429024" cy="3428997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76470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3. Метод стимулирования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Правильное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поощрение или наказание, соревнование.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ПООЩРЕНИЕ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метод,  который поддерживает и усиливает положительные побуждения и эмоции. Основное значение метода в том, что ребёнок испытывает чувство радости, гордости за свои действия. </a:t>
            </a:r>
          </a:p>
          <a:p>
            <a:pPr algn="just"/>
            <a:r>
              <a:rPr lang="ru-RU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НАКАЗАНИЕ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это метод воздействия на личность ребёнка с целью затормозить нежелательные поступки поведения, осудить отдельные действия и поступки. Этот метод нужно использовать крайне осторожно.</a:t>
            </a: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СОРЕВНОВАНИЯ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стимулирует активность детей, возбуждает интерес к труду и занятиям.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59060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71435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Стимулирование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170" name="Picture 2" descr="F:\мои документы\ОПТ (планы, отчёты)\Тр. комиссия\фото\IMG_0222.JPG"/>
          <p:cNvPicPr>
            <a:picLocks noChangeAspect="1" noChangeArrowheads="1"/>
          </p:cNvPicPr>
          <p:nvPr/>
        </p:nvPicPr>
        <p:blipFill>
          <a:blip r:embed="rId2" cstate="print"/>
          <a:srcRect l="6164" r="18321"/>
          <a:stretch>
            <a:fillRect/>
          </a:stretch>
        </p:blipFill>
        <p:spPr bwMode="auto">
          <a:xfrm>
            <a:off x="214282" y="642918"/>
            <a:ext cx="3957985" cy="393103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171" name="Picture 3" descr="F:\мои документы\ОПТ (планы, отчёты)\Тр. комиссия\фото\IMG_02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571480"/>
            <a:ext cx="5143504" cy="385762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173" name="Picture 5" descr="F:\мои документы\ОПТ (планы, отчёты)\ФОТО 2017-18 уч год. ОПТ и уроки\ОПТ, технология 2018-19г\Проект Саблюкова Н. тыквен. варенье. Шляпа конкурс 24.11.18г\IMG_0054.JPG"/>
          <p:cNvPicPr>
            <a:picLocks noChangeAspect="1" noChangeArrowheads="1"/>
          </p:cNvPicPr>
          <p:nvPr/>
        </p:nvPicPr>
        <p:blipFill>
          <a:blip r:embed="rId4" cstate="print"/>
          <a:srcRect t="8911" r="15346" b="7920"/>
          <a:stretch>
            <a:fillRect/>
          </a:stretch>
        </p:blipFill>
        <p:spPr bwMode="auto">
          <a:xfrm>
            <a:off x="5500662" y="4071942"/>
            <a:ext cx="3643338" cy="2684565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174" name="Picture 6" descr="F:\мои документы\ОПТ (планы, отчёты)\ФОТО 2017-18 уч год. ОПТ и уроки\ОПТ, технология 2018-19г\Проект Саблюкова Н. тыквен. варенье. Шляпа конкурс 24.11.18г\IMG_0057.JPG"/>
          <p:cNvPicPr>
            <a:picLocks noChangeAspect="1" noChangeArrowheads="1"/>
          </p:cNvPicPr>
          <p:nvPr/>
        </p:nvPicPr>
        <p:blipFill>
          <a:blip r:embed="rId5" cstate="print"/>
          <a:srcRect l="30280" r="16614"/>
          <a:stretch>
            <a:fillRect/>
          </a:stretch>
        </p:blipFill>
        <p:spPr bwMode="auto">
          <a:xfrm>
            <a:off x="3428992" y="3357562"/>
            <a:ext cx="2478585" cy="350043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175" name="Picture 7" descr="F:\мои документы\ОПТ (планы, отчёты)\Тр. комиссия\фото\IMG_02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42908" y="3911206"/>
            <a:ext cx="3929058" cy="2946794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16632"/>
            <a:ext cx="8534400" cy="72008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Заключение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15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образом, можно сделать вывод, что трудовая деятельность является одним из важных факторов воспитания личности подростка. Включаясь в трудовой процесс, ребёнок коренным образом меняет своё представление о себе и об окружающем мире.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15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влиянием успехов в трудовой деятельности меняется самооценка, повышается авторитет, что играет большую роль в старшем школьном возрасте. В связи с этим у подростка возникает потребность в признании. Если он добивается повышения своего авторитета, то его активность повышается и в других видах деятельности. И моя основная задача, как педагога, сформировать и направить эту активность в нужном направлении.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812181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895</TotalTime>
  <Words>462</Words>
  <Application>Microsoft Office PowerPoint</Application>
  <PresentationFormat>Экран (4:3)</PresentationFormat>
  <Paragraphs>63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Официальная</vt:lpstr>
      <vt:lpstr>Тема доклада:  «Формирование личности подростков группы риска через трудовую деятельность»</vt:lpstr>
      <vt:lpstr>Слайд 2</vt:lpstr>
      <vt:lpstr>Цель работы:  Создать условия для развития личных качеств и творческих способностей подростков.</vt:lpstr>
      <vt:lpstr>Основные методы трудового воспитания</vt:lpstr>
      <vt:lpstr>1. Формирование сознания личности</vt:lpstr>
      <vt:lpstr>2. Организация общественно значимой деятельности </vt:lpstr>
      <vt:lpstr>Практические занятия</vt:lpstr>
      <vt:lpstr>Организация общественно значимой деятельности </vt:lpstr>
      <vt:lpstr>Трудовые десанты</vt:lpstr>
      <vt:lpstr>Организация общественно значимой деятельности </vt:lpstr>
      <vt:lpstr>Акции</vt:lpstr>
      <vt:lpstr>Акция «Покорми птиц!»</vt:lpstr>
      <vt:lpstr>Организация общественно значимой деятельности </vt:lpstr>
      <vt:lpstr>Проектная деятельность</vt:lpstr>
      <vt:lpstr>Организация общественно значимой деятельности </vt:lpstr>
      <vt:lpstr>Трудовая комиссия</vt:lpstr>
      <vt:lpstr>3. Метод стимулирования</vt:lpstr>
      <vt:lpstr>Стимулирование</vt:lpstr>
      <vt:lpstr>Заключение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доклада: «Формирование личности подростков группы риска через трудовую деятельность»</dc:title>
  <dc:creator>Unreal</dc:creator>
  <cp:lastModifiedBy>Unreal</cp:lastModifiedBy>
  <cp:revision>62</cp:revision>
  <dcterms:created xsi:type="dcterms:W3CDTF">2018-12-01T11:31:48Z</dcterms:created>
  <dcterms:modified xsi:type="dcterms:W3CDTF">2018-12-04T14:45:15Z</dcterms:modified>
</cp:coreProperties>
</file>